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1" r:id="rId1"/>
  </p:sldMasterIdLst>
  <p:handoutMasterIdLst>
    <p:handoutMasterId r:id="rId17"/>
  </p:handoutMasterIdLst>
  <p:sldIdLst>
    <p:sldId id="256" r:id="rId2"/>
    <p:sldId id="307" r:id="rId3"/>
    <p:sldId id="316" r:id="rId4"/>
    <p:sldId id="311" r:id="rId5"/>
    <p:sldId id="305" r:id="rId6"/>
    <p:sldId id="308" r:id="rId7"/>
    <p:sldId id="310" r:id="rId8"/>
    <p:sldId id="314" r:id="rId9"/>
    <p:sldId id="315" r:id="rId10"/>
    <p:sldId id="272" r:id="rId11"/>
    <p:sldId id="273" r:id="rId12"/>
    <p:sldId id="276" r:id="rId13"/>
    <p:sldId id="295" r:id="rId14"/>
    <p:sldId id="264" r:id="rId15"/>
    <p:sldId id="268" r:id="rId16"/>
  </p:sldIdLst>
  <p:sldSz cx="9144000" cy="6858000" type="screen4x3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6546-853E-49A6-B14F-1236051FEB67}" type="datetimeFigureOut">
              <a:rPr lang="pl-PL" smtClean="0"/>
              <a:t>05.03.2024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8D8B0C-5A22-44C7-83D6-1E57F5BBF7F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577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574C-FB7D-43F2-B8FA-5BD03E0B0708}" type="datetimeFigureOut">
              <a:rPr lang="pl-PL" smtClean="0"/>
              <a:pPr/>
              <a:t>05.03.2024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6852-9C0D-403C-A078-0EDE30467180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749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574C-FB7D-43F2-B8FA-5BD03E0B0708}" type="datetimeFigureOut">
              <a:rPr lang="pl-PL" smtClean="0"/>
              <a:pPr/>
              <a:t>05.03.2024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6852-9C0D-403C-A078-0EDE30467180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313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574C-FB7D-43F2-B8FA-5BD03E0B0708}" type="datetimeFigureOut">
              <a:rPr lang="pl-PL" smtClean="0"/>
              <a:pPr/>
              <a:t>05.03.2024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6852-9C0D-403C-A078-0EDE30467180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814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574C-FB7D-43F2-B8FA-5BD03E0B0708}" type="datetimeFigureOut">
              <a:rPr lang="pl-PL" smtClean="0"/>
              <a:pPr/>
              <a:t>05.03.2024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6852-9C0D-403C-A078-0EDE30467180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075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574C-FB7D-43F2-B8FA-5BD03E0B0708}" type="datetimeFigureOut">
              <a:rPr lang="pl-PL" smtClean="0"/>
              <a:pPr/>
              <a:t>05.03.2024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6852-9C0D-403C-A078-0EDE30467180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0713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574C-FB7D-43F2-B8FA-5BD03E0B0708}" type="datetimeFigureOut">
              <a:rPr lang="pl-PL" smtClean="0"/>
              <a:pPr/>
              <a:t>05.03.2024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6852-9C0D-403C-A078-0EDE30467180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101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574C-FB7D-43F2-B8FA-5BD03E0B0708}" type="datetimeFigureOut">
              <a:rPr lang="pl-PL" smtClean="0"/>
              <a:pPr/>
              <a:t>05.03.2024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6852-9C0D-403C-A078-0EDE30467180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028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574C-FB7D-43F2-B8FA-5BD03E0B0708}" type="datetimeFigureOut">
              <a:rPr lang="pl-PL" smtClean="0"/>
              <a:pPr/>
              <a:t>05.03.2024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6852-9C0D-403C-A078-0EDE30467180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388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574C-FB7D-43F2-B8FA-5BD03E0B0708}" type="datetimeFigureOut">
              <a:rPr lang="pl-PL" smtClean="0"/>
              <a:pPr/>
              <a:t>05.03.2024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6852-9C0D-403C-A078-0EDE30467180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419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574C-FB7D-43F2-B8FA-5BD03E0B0708}" type="datetimeFigureOut">
              <a:rPr lang="pl-PL" smtClean="0"/>
              <a:pPr/>
              <a:t>05.03.2024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6852-9C0D-403C-A078-0EDE30467180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274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574C-FB7D-43F2-B8FA-5BD03E0B0708}" type="datetimeFigureOut">
              <a:rPr lang="pl-PL" smtClean="0"/>
              <a:pPr/>
              <a:t>05.03.2024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6852-9C0D-403C-A078-0EDE30467180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610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D574C-FB7D-43F2-B8FA-5BD03E0B0708}" type="datetimeFigureOut">
              <a:rPr lang="pl-PL" smtClean="0"/>
              <a:pPr/>
              <a:t>05.03.2024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A6852-9C0D-403C-A078-0EDE30467180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6351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13" r:id="rId2"/>
    <p:sldLayoutId id="2147484114" r:id="rId3"/>
    <p:sldLayoutId id="2147484115" r:id="rId4"/>
    <p:sldLayoutId id="2147484116" r:id="rId5"/>
    <p:sldLayoutId id="2147484117" r:id="rId6"/>
    <p:sldLayoutId id="2147484118" r:id="rId7"/>
    <p:sldLayoutId id="2147484119" r:id="rId8"/>
    <p:sldLayoutId id="2147484120" r:id="rId9"/>
    <p:sldLayoutId id="2147484121" r:id="rId10"/>
    <p:sldLayoutId id="214748412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285492" y="6425952"/>
            <a:ext cx="4752528" cy="432048"/>
          </a:xfrm>
        </p:spPr>
        <p:txBody>
          <a:bodyPr>
            <a:normAutofit/>
          </a:bodyPr>
          <a:lstStyle/>
          <a:p>
            <a:r>
              <a:rPr lang="pl-PL" b="1" i="1" dirty="0" smtClean="0">
                <a:solidFill>
                  <a:srgbClr val="002060"/>
                </a:solidFill>
              </a:rPr>
              <a:t>Modlniczka, 5 </a:t>
            </a:r>
            <a:r>
              <a:rPr lang="pl-PL" b="1" i="1" dirty="0">
                <a:solidFill>
                  <a:srgbClr val="002060"/>
                </a:solidFill>
              </a:rPr>
              <a:t>marca 2024 rok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-89756" y="512965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i="1" dirty="0" smtClean="0">
                <a:solidFill>
                  <a:srgbClr val="002060"/>
                </a:solidFill>
              </a:rPr>
              <a:t>Działania Urzędu Pracy Powiatu Krakowskiego na rzecz przedsiębiorców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1187624" y="3679472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000" b="1" i="1" dirty="0" smtClean="0">
                <a:solidFill>
                  <a:srgbClr val="002060"/>
                </a:solidFill>
              </a:rPr>
              <a:t>Małopolskie Forum Przedsiębiorców</a:t>
            </a: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240360" cy="1049694"/>
          </a:xfrm>
          <a:prstGeom prst="rect">
            <a:avLst/>
          </a:prstGeom>
        </p:spPr>
      </p:pic>
      <p:pic>
        <p:nvPicPr>
          <p:cNvPr id="15" name="Obraz 7" descr="POWIAT MAP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95247"/>
            <a:ext cx="4211960" cy="32495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179512" y="1484784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000" b="1" dirty="0" smtClean="0">
                <a:solidFill>
                  <a:schemeClr val="accent5">
                    <a:lumMod val="50000"/>
                  </a:schemeClr>
                </a:solidFill>
              </a:rPr>
              <a:t>DOPOSAŻENIE STANOWISKA PRACY</a:t>
            </a:r>
            <a:endParaRPr lang="pl-PL" sz="3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23528" y="4509120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 smtClean="0"/>
              <a:t>Refundacja kosztów wyposażenia lub doposażenia stanowiska pracy</a:t>
            </a:r>
            <a:r>
              <a:rPr lang="pl-PL" dirty="0" smtClean="0"/>
              <a:t> to pomoc finansowa udzielana przez powiatowy urząd pracy w związku ze stworzeniem lub przystosowaniem stanowiska pracy i zatrudnieniem na tym stanowisku skierowanego bezrobotnego.</a:t>
            </a:r>
            <a:endParaRPr lang="pl-PL" dirty="0"/>
          </a:p>
        </p:txBody>
      </p:sp>
      <p:pic>
        <p:nvPicPr>
          <p:cNvPr id="10" name="Obraz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276872"/>
            <a:ext cx="2918241" cy="1904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240360" cy="10496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le tekstowe 10"/>
          <p:cNvSpPr txBox="1"/>
          <p:nvPr/>
        </p:nvSpPr>
        <p:spPr>
          <a:xfrm>
            <a:off x="0" y="1484784"/>
            <a:ext cx="8964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000" b="1" dirty="0" smtClean="0">
                <a:solidFill>
                  <a:schemeClr val="accent5">
                    <a:lumMod val="50000"/>
                  </a:schemeClr>
                </a:solidFill>
              </a:rPr>
              <a:t>DOPOSAŻENIE STANOWISKA PRACY</a:t>
            </a:r>
            <a:r>
              <a:rPr lang="pl-PL" sz="30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3000" dirty="0" smtClean="0"/>
              <a:t>– </a:t>
            </a:r>
            <a:br>
              <a:rPr lang="pl-PL" sz="3000" dirty="0" smtClean="0"/>
            </a:br>
            <a:r>
              <a:rPr lang="pl-PL" sz="3000" dirty="0" smtClean="0"/>
              <a:t>kto może się ubiegać ?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2339752" y="3356992"/>
            <a:ext cx="50405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 smtClean="0">
                <a:latin typeface="Arial" charset="0"/>
              </a:rPr>
              <a:t>podmiot prowadzący działalność gospodarczą</a:t>
            </a:r>
          </a:p>
        </p:txBody>
      </p:sp>
      <p:pic>
        <p:nvPicPr>
          <p:cNvPr id="13" name="Obraz 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96952"/>
            <a:ext cx="129614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Prostokąt 13"/>
          <p:cNvSpPr/>
          <p:nvPr/>
        </p:nvSpPr>
        <p:spPr>
          <a:xfrm>
            <a:off x="2339752" y="4653136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>
                <a:latin typeface="Arial" charset="0"/>
              </a:rPr>
              <a:t>niepubliczne przedszkole, niepubliczna szkoła </a:t>
            </a:r>
            <a:endParaRPr lang="pl-PL" dirty="0"/>
          </a:p>
        </p:txBody>
      </p:sp>
      <p:sp>
        <p:nvSpPr>
          <p:cNvPr id="15" name="Prostokąt 14"/>
          <p:cNvSpPr/>
          <p:nvPr/>
        </p:nvSpPr>
        <p:spPr>
          <a:xfrm>
            <a:off x="2483768" y="5949280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>
                <a:latin typeface="Arial" pitchFamily="34" charset="0"/>
                <a:cs typeface="Arial" pitchFamily="34" charset="0"/>
              </a:rPr>
              <a:t>producent rolny</a:t>
            </a:r>
            <a:endParaRPr lang="pl-PL" dirty="0"/>
          </a:p>
        </p:txBody>
      </p:sp>
      <p:pic>
        <p:nvPicPr>
          <p:cNvPr id="16" name="Obraz 1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221088"/>
            <a:ext cx="129614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5517232"/>
            <a:ext cx="129614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240360" cy="10496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le tekstowe 10"/>
          <p:cNvSpPr txBox="1"/>
          <p:nvPr/>
        </p:nvSpPr>
        <p:spPr>
          <a:xfrm>
            <a:off x="0" y="1556792"/>
            <a:ext cx="8964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000" b="1" dirty="0" smtClean="0">
                <a:solidFill>
                  <a:schemeClr val="accent5">
                    <a:lumMod val="50000"/>
                  </a:schemeClr>
                </a:solidFill>
              </a:rPr>
              <a:t>DOPOSAŻENIE STANOWISKA PRACY</a:t>
            </a:r>
            <a:r>
              <a:rPr lang="pl-PL" sz="30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3000" dirty="0" smtClean="0"/>
              <a:t>– </a:t>
            </a:r>
            <a:br>
              <a:rPr lang="pl-PL" sz="3000" dirty="0" smtClean="0"/>
            </a:br>
            <a:r>
              <a:rPr lang="pl-PL" sz="3000" dirty="0" smtClean="0"/>
              <a:t>realizacja umowy</a:t>
            </a:r>
          </a:p>
        </p:txBody>
      </p:sp>
      <p:sp>
        <p:nvSpPr>
          <p:cNvPr id="12" name=" 3"/>
          <p:cNvSpPr/>
          <p:nvPr/>
        </p:nvSpPr>
        <p:spPr>
          <a:xfrm>
            <a:off x="851545" y="2597156"/>
            <a:ext cx="6912768" cy="3888432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6">
              <a:tint val="55000"/>
              <a:hueOff val="0"/>
              <a:satOff val="0"/>
              <a:lumOff val="0"/>
              <a:alphaOff val="0"/>
            </a:schemeClr>
          </a:fillRef>
          <a:effectRef idx="2">
            <a:schemeClr val="accent6">
              <a:tint val="5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Elipsa 12"/>
          <p:cNvSpPr/>
          <p:nvPr/>
        </p:nvSpPr>
        <p:spPr>
          <a:xfrm>
            <a:off x="1643230" y="5344758"/>
            <a:ext cx="157318" cy="143093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shade val="50000"/>
              <a:hueOff val="0"/>
              <a:satOff val="0"/>
              <a:lumOff val="0"/>
              <a:alphaOff val="0"/>
            </a:schemeClr>
          </a:fillRef>
          <a:effectRef idx="3">
            <a:schemeClr val="accent6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4" name="Grupa 13"/>
          <p:cNvGrpSpPr/>
          <p:nvPr/>
        </p:nvGrpSpPr>
        <p:grpSpPr>
          <a:xfrm>
            <a:off x="1403648" y="4797152"/>
            <a:ext cx="1875206" cy="1081877"/>
            <a:chOff x="528954" y="1827277"/>
            <a:chExt cx="1110511" cy="704382"/>
          </a:xfrm>
        </p:grpSpPr>
        <p:sp>
          <p:nvSpPr>
            <p:cNvPr id="15" name="Prostokąt 14"/>
            <p:cNvSpPr/>
            <p:nvPr/>
          </p:nvSpPr>
          <p:spPr>
            <a:xfrm>
              <a:off x="891932" y="1929124"/>
              <a:ext cx="747533" cy="60253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Prostokąt 15"/>
            <p:cNvSpPr/>
            <p:nvPr/>
          </p:nvSpPr>
          <p:spPr>
            <a:xfrm>
              <a:off x="528954" y="1827277"/>
              <a:ext cx="747533" cy="6025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66" tIns="0" rIns="0" bIns="0" numCol="1" spcCol="1270" anchor="t" anchorCtr="0">
              <a:noAutofit/>
            </a:bodyPr>
            <a:lstStyle/>
            <a:p>
              <a:pPr lvl="0" algn="l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50" b="1" i="0" kern="1200" baseline="0" dirty="0" smtClean="0">
                  <a:solidFill>
                    <a:srgbClr val="002060"/>
                  </a:solidFill>
                </a:rPr>
                <a:t>DOKONANIE</a:t>
              </a:r>
              <a:r>
                <a:rPr lang="pl-PL" sz="1050" b="1" i="0" kern="1200" dirty="0" smtClean="0">
                  <a:solidFill>
                    <a:srgbClr val="002060"/>
                  </a:solidFill>
                </a:rPr>
                <a:t> </a:t>
              </a:r>
            </a:p>
            <a:p>
              <a:pPr lvl="0" algn="l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50" b="1" baseline="0" dirty="0" smtClean="0">
                  <a:solidFill>
                    <a:srgbClr val="002060"/>
                  </a:solidFill>
                </a:rPr>
                <a:t>ZAKUPÓW</a:t>
              </a:r>
              <a:endParaRPr lang="pl-PL" sz="1050" b="1" i="0" kern="1200" baseline="0" dirty="0">
                <a:solidFill>
                  <a:srgbClr val="002060"/>
                </a:solidFill>
              </a:endParaRPr>
            </a:p>
          </p:txBody>
        </p:sp>
      </p:grpSp>
      <p:sp>
        <p:nvSpPr>
          <p:cNvPr id="17" name="Elipsa 16"/>
          <p:cNvSpPr/>
          <p:nvPr/>
        </p:nvSpPr>
        <p:spPr>
          <a:xfrm>
            <a:off x="2413149" y="4717257"/>
            <a:ext cx="246236" cy="223973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shade val="50000"/>
              <a:hueOff val="-184678"/>
              <a:satOff val="12312"/>
              <a:lumOff val="16074"/>
              <a:alphaOff val="0"/>
            </a:schemeClr>
          </a:fillRef>
          <a:effectRef idx="3">
            <a:schemeClr val="accent6">
              <a:shade val="50000"/>
              <a:hueOff val="-184678"/>
              <a:satOff val="12312"/>
              <a:lumOff val="16074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9" name="Grupa 18"/>
          <p:cNvGrpSpPr/>
          <p:nvPr/>
        </p:nvGrpSpPr>
        <p:grpSpPr>
          <a:xfrm>
            <a:off x="1907704" y="4293096"/>
            <a:ext cx="2232249" cy="360041"/>
            <a:chOff x="902632" y="823079"/>
            <a:chExt cx="1300793" cy="1708580"/>
          </a:xfrm>
        </p:grpSpPr>
        <p:sp>
          <p:nvSpPr>
            <p:cNvPr id="20" name="Prostokąt 19"/>
            <p:cNvSpPr/>
            <p:nvPr/>
          </p:nvSpPr>
          <p:spPr>
            <a:xfrm>
              <a:off x="1531017" y="1470894"/>
              <a:ext cx="672408" cy="106076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Prostokąt 20"/>
            <p:cNvSpPr/>
            <p:nvPr/>
          </p:nvSpPr>
          <p:spPr>
            <a:xfrm>
              <a:off x="902632" y="823079"/>
              <a:ext cx="672408" cy="3367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7269" tIns="0" rIns="0" bIns="0" numCol="1" spcCol="1270" anchor="t" anchorCtr="0">
              <a:noAutofit/>
            </a:bodyPr>
            <a:lstStyle/>
            <a:p>
              <a:pPr lvl="0" algn="l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00" b="1" i="0" kern="1200" baseline="0" dirty="0" smtClean="0">
                  <a:solidFill>
                    <a:srgbClr val="002060"/>
                  </a:solidFill>
                </a:rPr>
                <a:t>ROZLICZENIE</a:t>
              </a:r>
            </a:p>
            <a:p>
              <a:pPr lvl="0" algn="l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00" b="1" dirty="0" smtClean="0">
                  <a:solidFill>
                    <a:srgbClr val="002060"/>
                  </a:solidFill>
                </a:rPr>
                <a:t>ZAKUPÓW</a:t>
              </a:r>
              <a:endParaRPr lang="pl-PL" sz="1000" b="1" i="0" kern="1200" baseline="0" dirty="0">
                <a:solidFill>
                  <a:srgbClr val="002060"/>
                </a:solidFill>
              </a:endParaRPr>
            </a:p>
          </p:txBody>
        </p:sp>
      </p:grpSp>
      <p:sp>
        <p:nvSpPr>
          <p:cNvPr id="22" name="Elipsa 21"/>
          <p:cNvSpPr/>
          <p:nvPr/>
        </p:nvSpPr>
        <p:spPr>
          <a:xfrm>
            <a:off x="3240656" y="4201272"/>
            <a:ext cx="328316" cy="298631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shade val="50000"/>
              <a:hueOff val="-369355"/>
              <a:satOff val="24624"/>
              <a:lumOff val="32148"/>
              <a:alphaOff val="0"/>
            </a:schemeClr>
          </a:fillRef>
          <a:effectRef idx="3">
            <a:schemeClr val="accent6">
              <a:shade val="50000"/>
              <a:hueOff val="-369355"/>
              <a:satOff val="24624"/>
              <a:lumOff val="32148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3" name="Grupa 22"/>
          <p:cNvGrpSpPr/>
          <p:nvPr/>
        </p:nvGrpSpPr>
        <p:grpSpPr>
          <a:xfrm>
            <a:off x="2987824" y="3573016"/>
            <a:ext cx="1752155" cy="2257307"/>
            <a:chOff x="1947563" y="1061984"/>
            <a:chExt cx="1037639" cy="1469675"/>
          </a:xfrm>
        </p:grpSpPr>
        <p:sp>
          <p:nvSpPr>
            <p:cNvPr id="24" name="Prostokąt 23"/>
            <p:cNvSpPr/>
            <p:nvPr/>
          </p:nvSpPr>
          <p:spPr>
            <a:xfrm>
              <a:off x="2203426" y="1108867"/>
              <a:ext cx="781776" cy="142279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Prostokąt 24"/>
            <p:cNvSpPr/>
            <p:nvPr/>
          </p:nvSpPr>
          <p:spPr>
            <a:xfrm>
              <a:off x="1947563" y="1061984"/>
              <a:ext cx="781776" cy="14227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3025" tIns="0" rIns="0" bIns="0" numCol="1" spcCol="1270" anchor="t" anchorCtr="0">
              <a:noAutofit/>
            </a:bodyPr>
            <a:lstStyle/>
            <a:p>
              <a:pPr lvl="0" algn="l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00" b="1" i="0" kern="1200" baseline="0" dirty="0" smtClean="0">
                  <a:solidFill>
                    <a:srgbClr val="002060"/>
                  </a:solidFill>
                </a:rPr>
                <a:t>ODBIÓR</a:t>
              </a:r>
            </a:p>
            <a:p>
              <a:pPr lvl="0" algn="l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00" b="1" dirty="0" smtClean="0">
                  <a:solidFill>
                    <a:srgbClr val="002060"/>
                  </a:solidFill>
                </a:rPr>
                <a:t>STANOWISKA</a:t>
              </a:r>
            </a:p>
            <a:p>
              <a:pPr lvl="0" algn="l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00" b="1" i="0" kern="1200" baseline="0" dirty="0" smtClean="0">
                  <a:solidFill>
                    <a:srgbClr val="002060"/>
                  </a:solidFill>
                </a:rPr>
                <a:t>PRACY</a:t>
              </a:r>
              <a:endParaRPr lang="pl-PL" sz="1000" b="1" i="0" kern="1200" baseline="0" dirty="0">
                <a:solidFill>
                  <a:srgbClr val="002060"/>
                </a:solidFill>
              </a:endParaRPr>
            </a:p>
          </p:txBody>
        </p:sp>
      </p:grpSp>
      <p:sp>
        <p:nvSpPr>
          <p:cNvPr id="26" name="Elipsa 25"/>
          <p:cNvSpPr/>
          <p:nvPr/>
        </p:nvSpPr>
        <p:spPr>
          <a:xfrm>
            <a:off x="4267300" y="3840655"/>
            <a:ext cx="424073" cy="385732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shade val="50000"/>
              <a:hueOff val="-369355"/>
              <a:satOff val="24624"/>
              <a:lumOff val="32148"/>
              <a:alphaOff val="0"/>
            </a:schemeClr>
          </a:fillRef>
          <a:effectRef idx="3">
            <a:schemeClr val="accent6">
              <a:shade val="50000"/>
              <a:hueOff val="-369355"/>
              <a:satOff val="24624"/>
              <a:lumOff val="32148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7" name="Grupa 26"/>
          <p:cNvGrpSpPr/>
          <p:nvPr/>
        </p:nvGrpSpPr>
        <p:grpSpPr>
          <a:xfrm>
            <a:off x="3933013" y="3363040"/>
            <a:ext cx="1574921" cy="2671210"/>
            <a:chOff x="2862653" y="792502"/>
            <a:chExt cx="932681" cy="1739157"/>
          </a:xfrm>
        </p:grpSpPr>
        <p:sp>
          <p:nvSpPr>
            <p:cNvPr id="28" name="Prostokąt 27"/>
            <p:cNvSpPr/>
            <p:nvPr/>
          </p:nvSpPr>
          <p:spPr>
            <a:xfrm>
              <a:off x="2985203" y="835447"/>
              <a:ext cx="810131" cy="16962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Prostokąt 28"/>
            <p:cNvSpPr/>
            <p:nvPr/>
          </p:nvSpPr>
          <p:spPr>
            <a:xfrm>
              <a:off x="2862653" y="792502"/>
              <a:ext cx="810131" cy="16962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074" tIns="0" rIns="0" bIns="0" numCol="1" spcCol="1270" anchor="t" anchorCtr="0">
              <a:noAutofit/>
            </a:bodyPr>
            <a:lstStyle/>
            <a:p>
              <a:pPr lvl="0" algn="l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00" b="1" kern="1200" baseline="0" dirty="0" smtClean="0">
                  <a:solidFill>
                    <a:srgbClr val="002060"/>
                  </a:solidFill>
                </a:rPr>
                <a:t>ZATRUDNIENIE</a:t>
              </a:r>
              <a:endParaRPr lang="pl-PL" sz="1000" kern="1200" baseline="0" dirty="0">
                <a:solidFill>
                  <a:srgbClr val="002060"/>
                </a:solidFill>
              </a:endParaRPr>
            </a:p>
          </p:txBody>
        </p:sp>
      </p:grpSp>
      <p:sp>
        <p:nvSpPr>
          <p:cNvPr id="30" name="Elipsa 29"/>
          <p:cNvSpPr/>
          <p:nvPr/>
        </p:nvSpPr>
        <p:spPr>
          <a:xfrm>
            <a:off x="5654671" y="3399275"/>
            <a:ext cx="540353" cy="491497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shade val="50000"/>
              <a:hueOff val="-184678"/>
              <a:satOff val="12312"/>
              <a:lumOff val="16074"/>
              <a:alphaOff val="0"/>
            </a:schemeClr>
          </a:fillRef>
          <a:effectRef idx="3">
            <a:schemeClr val="accent6">
              <a:shade val="50000"/>
              <a:hueOff val="-184678"/>
              <a:satOff val="12312"/>
              <a:lumOff val="16074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1" name="Grupa 30"/>
          <p:cNvGrpSpPr/>
          <p:nvPr/>
        </p:nvGrpSpPr>
        <p:grpSpPr>
          <a:xfrm>
            <a:off x="5043066" y="3023378"/>
            <a:ext cx="1667971" cy="3195737"/>
            <a:chOff x="3795334" y="437858"/>
            <a:chExt cx="987786" cy="2080664"/>
          </a:xfrm>
        </p:grpSpPr>
        <p:sp>
          <p:nvSpPr>
            <p:cNvPr id="32" name="Prostokąt 31"/>
            <p:cNvSpPr/>
            <p:nvPr/>
          </p:nvSpPr>
          <p:spPr>
            <a:xfrm>
              <a:off x="3795334" y="655221"/>
              <a:ext cx="810131" cy="186330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Prostokąt 32"/>
            <p:cNvSpPr/>
            <p:nvPr/>
          </p:nvSpPr>
          <p:spPr>
            <a:xfrm>
              <a:off x="3972989" y="437858"/>
              <a:ext cx="810131" cy="18633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9562" tIns="0" rIns="0" bIns="0" numCol="1" spcCol="1270" anchor="t" anchorCtr="0">
              <a:noAutofit/>
            </a:bodyPr>
            <a:lstStyle/>
            <a:p>
              <a:pPr lvl="0" algn="l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00" b="1" kern="1200" dirty="0" smtClean="0">
                  <a:solidFill>
                    <a:srgbClr val="002060"/>
                  </a:solidFill>
                </a:rPr>
                <a:t>REFUNDACJA</a:t>
              </a:r>
              <a:endParaRPr lang="pl-PL" sz="1000" kern="1200" dirty="0">
                <a:solidFill>
                  <a:srgbClr val="002060"/>
                </a:solidFill>
              </a:endParaRPr>
            </a:p>
          </p:txBody>
        </p:sp>
      </p:grpSp>
      <p:pic>
        <p:nvPicPr>
          <p:cNvPr id="34" name="Obraz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240360" cy="10496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395536" y="2276872"/>
            <a:ext cx="842493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pl-PL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Wszystkie niezbędne druki wraz z opisanymi formami pomocy są dostępne na</a:t>
            </a:r>
          </a:p>
          <a:p>
            <a:pPr marL="285750" indent="-285750"/>
            <a:r>
              <a:rPr lang="pl-PL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naszej stronie internetowej:</a:t>
            </a:r>
          </a:p>
          <a:p>
            <a:pPr indent="-285750"/>
            <a:endParaRPr lang="pl-PL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85750"/>
            <a:endParaRPr lang="pl-PL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85750" algn="ctr"/>
            <a:r>
              <a:rPr lang="pl-PL" sz="28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URZĄD PRACY POWIATU KRAKOWSKIEGO</a:t>
            </a:r>
          </a:p>
          <a:p>
            <a:pPr indent="-285750" algn="ctr"/>
            <a:r>
              <a:rPr lang="pl-PL" sz="28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www.uppkrakow.praca.gov.pl</a:t>
            </a:r>
            <a:endParaRPr lang="pl-PL" b="1" dirty="0" smtClean="0">
              <a:solidFill>
                <a:schemeClr val="accent5">
                  <a:lumMod val="50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85750"/>
            <a:endParaRPr lang="pl-PL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85750"/>
            <a:endParaRPr lang="pl-PL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85750"/>
            <a:r>
              <a:rPr lang="pl-PL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Zakładka </a:t>
            </a:r>
            <a:r>
              <a:rPr lang="pl-PL" dirty="0" smtClean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URZĄD </a:t>
            </a:r>
            <a:r>
              <a:rPr lang="pl-PL" dirty="0" smtClean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PLIKI DO POBRANIA</a:t>
            </a:r>
            <a:endParaRPr lang="pl-PL" dirty="0" smtClean="0">
              <a:solidFill>
                <a:srgbClr val="FF0000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85750"/>
            <a:endParaRPr lang="pl-PL" dirty="0" smtClean="0">
              <a:latin typeface="Arial Narrow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240360" cy="10496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le tekstowe 8"/>
          <p:cNvSpPr txBox="1"/>
          <p:nvPr/>
        </p:nvSpPr>
        <p:spPr>
          <a:xfrm>
            <a:off x="2624831" y="2222740"/>
            <a:ext cx="42672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l-PL" b="1" dirty="0">
                <a:solidFill>
                  <a:srgbClr val="008000"/>
                </a:solidFill>
              </a:rPr>
              <a:t>Urząd Pracy Powiatu Krakowskiego</a:t>
            </a:r>
          </a:p>
          <a:p>
            <a:pPr algn="ctr">
              <a:defRPr/>
            </a:pPr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Szyce, ul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Wesoła 48</a:t>
            </a:r>
            <a:endParaRPr lang="pl-P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krkrpow@uppk.pl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4874837" y="3426776"/>
            <a:ext cx="426720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l-PL" b="1" dirty="0">
                <a:solidFill>
                  <a:srgbClr val="008000"/>
                </a:solidFill>
              </a:rPr>
              <a:t>UPPK Filia w Krzeszowicach</a:t>
            </a:r>
          </a:p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ul. Kolejowa 1</a:t>
            </a:r>
          </a:p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32-065 Krzeszowice</a:t>
            </a:r>
          </a:p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tel. 12/ 282 20 50</a:t>
            </a:r>
          </a:p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e-mail: filia_krzeszowice@uppk.pl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514902" y="5013707"/>
            <a:ext cx="4267200" cy="147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l-PL" b="1" dirty="0">
                <a:solidFill>
                  <a:srgbClr val="008000"/>
                </a:solidFill>
              </a:rPr>
              <a:t>UPPK Filia w Skawinie</a:t>
            </a:r>
          </a:p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ul. Ogrody 17</a:t>
            </a:r>
          </a:p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32-050 Skawina</a:t>
            </a:r>
          </a:p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tel. 12/ 276 16 93</a:t>
            </a:r>
          </a:p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e-mail: filia_skawina@uppk.pl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4876800" y="4997752"/>
            <a:ext cx="4267200" cy="147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l-PL" b="1" dirty="0">
                <a:solidFill>
                  <a:srgbClr val="008000"/>
                </a:solidFill>
              </a:rPr>
              <a:t>UPPK Filia w Słomnikach</a:t>
            </a:r>
          </a:p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ul. Kościuszki 64</a:t>
            </a:r>
          </a:p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32-090 Słomniki</a:t>
            </a:r>
          </a:p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Tel. 12/ 388 23 98</a:t>
            </a:r>
          </a:p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e-mail: filia_slomniki@uppk.pl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8271" y="1325891"/>
            <a:ext cx="2880320" cy="82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pole tekstowe 13"/>
          <p:cNvSpPr txBox="1"/>
          <p:nvPr/>
        </p:nvSpPr>
        <p:spPr>
          <a:xfrm>
            <a:off x="607650" y="3397506"/>
            <a:ext cx="426720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l-PL" b="1" dirty="0">
                <a:solidFill>
                  <a:srgbClr val="008000"/>
                </a:solidFill>
              </a:rPr>
              <a:t>UPPK Filia w </a:t>
            </a:r>
            <a:r>
              <a:rPr lang="pl-PL" b="1" dirty="0" smtClean="0">
                <a:solidFill>
                  <a:srgbClr val="008000"/>
                </a:solidFill>
              </a:rPr>
              <a:t>Krakowie</a:t>
            </a:r>
            <a:endParaRPr lang="pl-PL" b="1" dirty="0">
              <a:solidFill>
                <a:srgbClr val="008000"/>
              </a:solidFill>
            </a:endParaRPr>
          </a:p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ul. </a:t>
            </a:r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Prądnicka 12</a:t>
            </a:r>
            <a:endParaRPr lang="pl-P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30-002 Kraków</a:t>
            </a:r>
            <a:endParaRPr lang="pl-P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tel. 12/ </a:t>
            </a:r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623 03 55</a:t>
            </a:r>
            <a:endParaRPr lang="pl-P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e-mail: </a:t>
            </a:r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filia_krakow@uppk.pl</a:t>
            </a:r>
            <a:endParaRPr lang="pl-P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240360" cy="10496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836712"/>
            <a:ext cx="6330950" cy="465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pole tekstowe 10"/>
          <p:cNvSpPr txBox="1">
            <a:spLocks noChangeArrowheads="1"/>
          </p:cNvSpPr>
          <p:nvPr/>
        </p:nvSpPr>
        <p:spPr bwMode="auto">
          <a:xfrm>
            <a:off x="1475656" y="5661248"/>
            <a:ext cx="6769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altLang="pl-PL" b="1" dirty="0" smtClean="0">
                <a:latin typeface="Arial Narrow" pitchFamily="34" charset="0"/>
              </a:rPr>
              <a:t>Dziękuję za uwagę</a:t>
            </a:r>
            <a:r>
              <a:rPr lang="pl-PL" altLang="pl-PL" b="1" dirty="0" smtClean="0">
                <a:latin typeface="Lucida Calligraphy" pitchFamily="66" charset="0"/>
              </a:rPr>
              <a:t> </a:t>
            </a:r>
            <a:r>
              <a:rPr lang="pl-PL" altLang="pl-PL" b="1" dirty="0">
                <a:latin typeface="Lucida Calligraphy" pitchFamily="66" charset="0"/>
                <a:sym typeface="Wingdings" pitchFamily="2" charset="2"/>
              </a:rPr>
              <a:t></a:t>
            </a:r>
            <a:endParaRPr lang="pl-PL" altLang="pl-PL" b="1" dirty="0">
              <a:latin typeface="Lucida Calligraphy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57073" y="570810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" name="Prostokąt 1"/>
          <p:cNvSpPr>
            <a:spLocks noChangeArrowheads="1"/>
          </p:cNvSpPr>
          <p:nvPr/>
        </p:nvSpPr>
        <p:spPr bwMode="auto">
          <a:xfrm>
            <a:off x="0" y="1454870"/>
            <a:ext cx="9144000" cy="4619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ts val="600"/>
              </a:spcBef>
              <a:buFontTx/>
              <a:buNone/>
            </a:pPr>
            <a:r>
              <a:rPr lang="pl-PL" altLang="pl-PL" sz="2400" b="1" dirty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r>
              <a:rPr lang="pl-PL" altLang="pl-PL" sz="20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Właściwość terytorialna obsługi klientów Urzędu oraz jego Filii </a:t>
            </a:r>
          </a:p>
        </p:txBody>
      </p:sp>
      <p:pic>
        <p:nvPicPr>
          <p:cNvPr id="11" name="Obraz 10" descr="Mapa powiatu krakowskie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73" y="2107506"/>
            <a:ext cx="5832772" cy="463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rostokąt 2"/>
          <p:cNvSpPr>
            <a:spLocks noChangeArrowheads="1"/>
          </p:cNvSpPr>
          <p:nvPr/>
        </p:nvSpPr>
        <p:spPr bwMode="auto">
          <a:xfrm>
            <a:off x="5868144" y="4797152"/>
            <a:ext cx="3005137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800" b="1" i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Siedziba główna UPPK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l-PL" altLang="pl-PL" sz="1800" b="1" i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w Szycach ul. Wesoła 48 </a:t>
            </a:r>
            <a:r>
              <a:rPr lang="pl-PL" altLang="pl-PL" sz="1800" i="1" dirty="0"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obsługuje mieszkańców gmin: Zielonki, Wielka Wieś, Jerzmanowice-Przeginia.</a:t>
            </a:r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240360" cy="104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85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>
            <a:spLocks noChangeArrowheads="1"/>
          </p:cNvSpPr>
          <p:nvPr/>
        </p:nvSpPr>
        <p:spPr bwMode="auto">
          <a:xfrm>
            <a:off x="-36513" y="1625600"/>
            <a:ext cx="9144001" cy="584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  <a:headEnd/>
            <a:tailEnd/>
          </a:ln>
        </p:spPr>
        <p:style>
          <a:lnRef idx="2">
            <a:schemeClr val="accent6"/>
          </a:lnRef>
          <a:fillRef idx="100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altLang="pl-P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Usługi Pośrednictwa Pracy</a:t>
            </a:r>
            <a:endParaRPr lang="pl-PL" altLang="pl-PL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240360" cy="1049694"/>
          </a:xfrm>
          <a:prstGeom prst="rect">
            <a:avLst/>
          </a:prstGeom>
        </p:spPr>
      </p:pic>
      <p:sp>
        <p:nvSpPr>
          <p:cNvPr id="10" name="Text Box 29"/>
          <p:cNvSpPr txBox="1">
            <a:spLocks noChangeArrowheads="1"/>
          </p:cNvSpPr>
          <p:nvPr/>
        </p:nvSpPr>
        <p:spPr bwMode="auto">
          <a:xfrm>
            <a:off x="251520" y="3429000"/>
            <a:ext cx="849788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pl-PL" altLang="pl-PL" sz="2000" b="1" i="1" dirty="0" smtClean="0">
                <a:latin typeface="Cambria" panose="02040503050406030204" pitchFamily="18" charset="0"/>
              </a:rPr>
              <a:t>dobór i rekrutacja kandydatów</a:t>
            </a:r>
            <a:endParaRPr lang="pl-PL" altLang="pl-PL" sz="2000" i="1" dirty="0">
              <a:latin typeface="Cambria" panose="02040503050406030204" pitchFamily="18" charset="0"/>
            </a:endParaRPr>
          </a:p>
          <a:p>
            <a:pPr>
              <a:spcBef>
                <a:spcPct val="50000"/>
              </a:spcBef>
              <a:buNone/>
            </a:pPr>
            <a:r>
              <a:rPr lang="pl-PL" altLang="pl-PL" sz="2000" b="1" i="1" dirty="0" smtClean="0">
                <a:latin typeface="Cambria" panose="02040503050406030204" pitchFamily="18" charset="0"/>
              </a:rPr>
              <a:t>organizacja </a:t>
            </a:r>
            <a:r>
              <a:rPr lang="pl-PL" altLang="pl-PL" sz="2000" b="1" i="1" dirty="0">
                <a:latin typeface="Cambria" panose="02040503050406030204" pitchFamily="18" charset="0"/>
              </a:rPr>
              <a:t>Giełd Pracy</a:t>
            </a:r>
          </a:p>
          <a:p>
            <a:pPr>
              <a:spcBef>
                <a:spcPct val="50000"/>
              </a:spcBef>
              <a:buNone/>
            </a:pPr>
            <a:r>
              <a:rPr lang="pl-PL" altLang="pl-PL" sz="2000" b="1" i="1" dirty="0" smtClean="0">
                <a:latin typeface="Cambria" panose="02040503050406030204" pitchFamily="18" charset="0"/>
              </a:rPr>
              <a:t>organizacja </a:t>
            </a:r>
            <a:r>
              <a:rPr lang="pl-PL" altLang="pl-PL" sz="2000" b="1" i="1" dirty="0">
                <a:latin typeface="Cambria" panose="02040503050406030204" pitchFamily="18" charset="0"/>
              </a:rPr>
              <a:t>Targów Pracy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3068960"/>
            <a:ext cx="4661742" cy="271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65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>
            <a:extLst>
              <a:ext uri="{FF2B5EF4-FFF2-40B4-BE49-F238E27FC236}">
                <a16:creationId xmlns:a16="http://schemas.microsoft.com/office/drawing/2014/main" id="{94D94493-5CF5-B24F-23C1-B14BE8A2F9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648" y="2564904"/>
            <a:ext cx="6522108" cy="2338049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70" y="4726447"/>
            <a:ext cx="1467809" cy="1044284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3631466"/>
            <a:ext cx="1353521" cy="1964789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49" y="3700558"/>
            <a:ext cx="1116257" cy="1826603"/>
          </a:xfrm>
          <a:prstGeom prst="rect">
            <a:avLst/>
          </a:prstGeom>
        </p:spPr>
      </p:pic>
      <p:sp>
        <p:nvSpPr>
          <p:cNvPr id="8" name="pole tekstowe 7"/>
          <p:cNvSpPr txBox="1">
            <a:spLocks noChangeArrowheads="1"/>
          </p:cNvSpPr>
          <p:nvPr/>
        </p:nvSpPr>
        <p:spPr bwMode="auto">
          <a:xfrm>
            <a:off x="-36513" y="1625600"/>
            <a:ext cx="9144001" cy="584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  <a:headEnd/>
            <a:tailEnd/>
          </a:ln>
        </p:spPr>
        <p:style>
          <a:lnRef idx="2">
            <a:schemeClr val="accent6"/>
          </a:lnRef>
          <a:fillRef idx="100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altLang="pl-P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Usługi Poradnictwa Zawodowego</a:t>
            </a:r>
            <a:endParaRPr lang="pl-PL" altLang="pl-PL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240360" cy="104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02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9"/>
          <p:cNvSpPr txBox="1">
            <a:spLocks noChangeArrowheads="1"/>
          </p:cNvSpPr>
          <p:nvPr/>
        </p:nvSpPr>
        <p:spPr bwMode="auto">
          <a:xfrm>
            <a:off x="251520" y="2865817"/>
            <a:ext cx="8497888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pl-PL" altLang="pl-PL" sz="2000" b="1" i="1" dirty="0">
                <a:solidFill>
                  <a:srgbClr val="0070C0"/>
                </a:solidFill>
                <a:latin typeface="Cambria" panose="02040503050406030204" pitchFamily="18" charset="0"/>
              </a:rPr>
              <a:t>Czas trwania  </a:t>
            </a:r>
            <a:r>
              <a:rPr lang="pl-PL" altLang="pl-PL" sz="2000" b="1" i="1" dirty="0">
                <a:solidFill>
                  <a:srgbClr val="009900"/>
                </a:solidFill>
                <a:latin typeface="Cambria" panose="02040503050406030204" pitchFamily="18" charset="0"/>
              </a:rPr>
              <a:t> 3 – 6 – 12 miesięcy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pl-PL" altLang="pl-PL" sz="2000" b="1" i="1" dirty="0">
                <a:solidFill>
                  <a:srgbClr val="0070C0"/>
                </a:solidFill>
                <a:latin typeface="Cambria" panose="02040503050406030204" pitchFamily="18" charset="0"/>
              </a:rPr>
              <a:t>Korzyści: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pl-PL" altLang="pl-PL" sz="2000" b="1" i="1" dirty="0">
                <a:latin typeface="Cambria" panose="02040503050406030204" pitchFamily="18" charset="0"/>
              </a:rPr>
              <a:t>wygodna forma </a:t>
            </a:r>
            <a:r>
              <a:rPr lang="pl-PL" altLang="pl-PL" sz="2000" i="1" dirty="0">
                <a:latin typeface="Cambria" panose="02040503050406030204" pitchFamily="18" charset="0"/>
              </a:rPr>
              <a:t>dla Pracodawcy i Bezrobotnego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pl-PL" altLang="pl-PL" sz="2000" i="1" dirty="0">
                <a:latin typeface="Cambria" panose="02040503050406030204" pitchFamily="18" charset="0"/>
              </a:rPr>
              <a:t>brak nawiązania stosunku pracy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pl-PL" altLang="pl-PL" sz="2000" b="1" i="1" dirty="0">
                <a:latin typeface="Cambria" panose="02040503050406030204" pitchFamily="18" charset="0"/>
              </a:rPr>
              <a:t>koszty</a:t>
            </a:r>
            <a:r>
              <a:rPr lang="pl-PL" altLang="pl-PL" sz="2000" i="1" dirty="0">
                <a:latin typeface="Cambria" panose="02040503050406030204" pitchFamily="18" charset="0"/>
              </a:rPr>
              <a:t> pokrywa Urząd Pracy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pl-PL" altLang="pl-PL" sz="2000" b="1" i="1" dirty="0">
                <a:latin typeface="Cambria" panose="02040503050406030204" pitchFamily="18" charset="0"/>
              </a:rPr>
              <a:t>stypendium dla bezrobotnego</a:t>
            </a:r>
            <a:r>
              <a:rPr lang="pl-PL" altLang="pl-PL" sz="2000" i="1" dirty="0">
                <a:latin typeface="Cambria" panose="02040503050406030204" pitchFamily="18" charset="0"/>
              </a:rPr>
              <a:t>: </a:t>
            </a:r>
            <a:r>
              <a:rPr lang="pl-PL" altLang="pl-PL" sz="2000" b="1" i="1" dirty="0">
                <a:latin typeface="Cambria" panose="02040503050406030204" pitchFamily="18" charset="0"/>
              </a:rPr>
              <a:t>ok </a:t>
            </a:r>
            <a:r>
              <a:rPr lang="pl-PL" altLang="pl-PL" sz="2000" b="1" i="1" dirty="0">
                <a:solidFill>
                  <a:srgbClr val="FF0000"/>
                </a:solidFill>
                <a:latin typeface="Cambria" panose="02040503050406030204" pitchFamily="18" charset="0"/>
              </a:rPr>
              <a:t>1 790 </a:t>
            </a:r>
            <a:r>
              <a:rPr lang="pl-PL" altLang="pl-PL" sz="2000" b="1" i="1" dirty="0">
                <a:latin typeface="Cambria" panose="02040503050406030204" pitchFamily="18" charset="0"/>
              </a:rPr>
              <a:t>zł</a:t>
            </a:r>
            <a:r>
              <a:rPr lang="pl-PL" altLang="pl-PL" sz="2000" b="1" i="1" dirty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pl-PL" altLang="pl-PL" sz="2000" b="1" i="1" dirty="0">
                <a:latin typeface="Cambria" panose="02040503050406030204" pitchFamily="18" charset="0"/>
              </a:rPr>
              <a:t>netto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pl-PL" altLang="pl-PL" sz="2000" b="1" dirty="0">
                <a:latin typeface="Cambria" panose="02040503050406030204" pitchFamily="18" charset="0"/>
              </a:rPr>
              <a:t>dwa dni wolne </a:t>
            </a:r>
            <a:r>
              <a:rPr lang="pl-PL" altLang="pl-PL" sz="2000" dirty="0">
                <a:latin typeface="Cambria" panose="02040503050406030204" pitchFamily="18" charset="0"/>
              </a:rPr>
              <a:t>za 30 dni kalendarzowych odbywania stażu,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pl-PL" altLang="pl-PL" sz="2000" b="1" dirty="0">
                <a:latin typeface="Cambria" panose="02040503050406030204" pitchFamily="18" charset="0"/>
              </a:rPr>
              <a:t>ubezpieczenie</a:t>
            </a:r>
            <a:r>
              <a:rPr lang="pl-PL" altLang="pl-PL" sz="2000" dirty="0">
                <a:latin typeface="Cambria" panose="02040503050406030204" pitchFamily="18" charset="0"/>
              </a:rPr>
              <a:t> emerytalne, rentowe i wypadkowe,</a:t>
            </a:r>
          </a:p>
        </p:txBody>
      </p:sp>
      <p:sp>
        <p:nvSpPr>
          <p:cNvPr id="11" name="pole tekstowe 10"/>
          <p:cNvSpPr txBox="1">
            <a:spLocks noChangeArrowheads="1"/>
          </p:cNvSpPr>
          <p:nvPr/>
        </p:nvSpPr>
        <p:spPr bwMode="auto">
          <a:xfrm>
            <a:off x="-1" y="2076071"/>
            <a:ext cx="9144001" cy="584200"/>
          </a:xfrm>
          <a:prstGeom prst="rect">
            <a:avLst/>
          </a:prstGeom>
          <a:solidFill>
            <a:srgbClr val="008000"/>
          </a:solidFill>
          <a:ln>
            <a:headEnd/>
            <a:tailEnd/>
          </a:ln>
        </p:spPr>
        <p:style>
          <a:lnRef idx="2">
            <a:schemeClr val="accent6"/>
          </a:lnRef>
          <a:fillRef idx="100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altLang="pl-PL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Staż</a:t>
            </a:r>
          </a:p>
        </p:txBody>
      </p:sp>
      <p:pic>
        <p:nvPicPr>
          <p:cNvPr id="29700" name="Obraz 11" descr="C:\Users\Ula\Documents\pobrane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429000"/>
            <a:ext cx="1922482" cy="18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ole tekstowe 1"/>
          <p:cNvSpPr txBox="1">
            <a:spLocks noChangeArrowheads="1"/>
          </p:cNvSpPr>
          <p:nvPr/>
        </p:nvSpPr>
        <p:spPr bwMode="auto">
          <a:xfrm>
            <a:off x="935733" y="1462225"/>
            <a:ext cx="7129462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l-PL" altLang="pl-PL" sz="2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ROZWÓJ ZASOBÓW </a:t>
            </a:r>
            <a:r>
              <a:rPr lang="pl-PL" altLang="pl-PL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LUDZKICH</a:t>
            </a:r>
            <a:endParaRPr lang="pl-PL" altLang="pl-PL" sz="24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Light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240360" cy="104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53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2016571" y="4953582"/>
            <a:ext cx="1262282" cy="92544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Tytuł 1"/>
          <p:cNvSpPr txBox="1">
            <a:spLocks/>
          </p:cNvSpPr>
          <p:nvPr/>
        </p:nvSpPr>
        <p:spPr>
          <a:xfrm>
            <a:off x="467544" y="1484784"/>
            <a:ext cx="8229600" cy="85725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3600" b="1" i="0" u="none" strike="noStrike" kern="1200" cap="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Krajowy Fundusz Szkoleniowy</a:t>
            </a:r>
            <a:endParaRPr kumimoji="0" lang="pl-PL" sz="36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683568" y="2564904"/>
            <a:ext cx="76327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/>
              <a:t>Forma wsparcia przeznaczona </a:t>
            </a:r>
          </a:p>
          <a:p>
            <a:pPr algn="ctr"/>
            <a:r>
              <a:rPr lang="pl-PL" sz="2800" b="1" dirty="0" smtClean="0"/>
              <a:t>na finansowanie/ współfinansowanie </a:t>
            </a:r>
            <a:r>
              <a:rPr lang="pl-PL" sz="2800" b="1" dirty="0"/>
              <a:t>działań na rzecz kształcenia ustawicznego pracowników </a:t>
            </a:r>
            <a:r>
              <a:rPr lang="pl-PL" sz="2800" b="1" dirty="0" smtClean="0"/>
              <a:t>i pracodawców</a:t>
            </a:r>
            <a:endParaRPr lang="pl-PL" b="1" dirty="0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240360" cy="1049694"/>
          </a:xfrm>
          <a:prstGeom prst="rect">
            <a:avLst/>
          </a:prstGeom>
        </p:spPr>
      </p:pic>
      <p:pic>
        <p:nvPicPr>
          <p:cNvPr id="12" name="Picture 6" descr="http://e-wegrow.pl/static/files/gallery/80/_14544304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509120"/>
            <a:ext cx="4097338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818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2016571" y="4953582"/>
            <a:ext cx="1262282" cy="92544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Tytuł 1"/>
          <p:cNvSpPr txBox="1">
            <a:spLocks/>
          </p:cNvSpPr>
          <p:nvPr/>
        </p:nvSpPr>
        <p:spPr>
          <a:xfrm>
            <a:off x="886787" y="1498918"/>
            <a:ext cx="8229600" cy="85725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3600" b="1" i="0" u="none" strike="noStrike" kern="1200" cap="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Krajowy Fundusz Szkoleniowy</a:t>
            </a:r>
            <a:endParaRPr kumimoji="0" lang="pl-PL" sz="36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211613" y="2069539"/>
            <a:ext cx="67414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+mj-ea"/>
                <a:cs typeface="+mj-cs"/>
              </a:rPr>
              <a:t>Zasady przyznawania wsparcia</a:t>
            </a:r>
          </a:p>
        </p:txBody>
      </p:sp>
      <p:sp>
        <p:nvSpPr>
          <p:cNvPr id="10" name="Prostokąt 9"/>
          <p:cNvSpPr/>
          <p:nvPr/>
        </p:nvSpPr>
        <p:spPr>
          <a:xfrm>
            <a:off x="673535" y="2971955"/>
            <a:ext cx="798671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2000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wniosek </a:t>
            </a:r>
            <a:r>
              <a:rPr lang="pl-PL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pracodawcy</a:t>
            </a:r>
            <a:r>
              <a:rPr lang="pl-PL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2000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na podstawie umowy</a:t>
            </a:r>
            <a:r>
              <a:rPr lang="pl-PL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starosta może przyznać środki z KFS na sfinansowanie </a:t>
            </a:r>
            <a:r>
              <a:rPr lang="pl-PL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kosztów kształcenia ustawicznego*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673535" y="3933056"/>
            <a:ext cx="8013265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2000" b="1" dirty="0" smtClean="0">
                <a:cs typeface="Times New Roman" panose="02020603050405020304" pitchFamily="18" charset="0"/>
              </a:rPr>
              <a:t>w </a:t>
            </a:r>
            <a:r>
              <a:rPr lang="pl-PL" sz="2000" b="1" dirty="0">
                <a:cs typeface="Times New Roman" panose="02020603050405020304" pitchFamily="18" charset="0"/>
              </a:rPr>
              <a:t>wysokości</a:t>
            </a:r>
            <a:r>
              <a:rPr lang="pl-PL" sz="2000" dirty="0" smtClean="0"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2000" dirty="0"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070C0"/>
                </a:solidFill>
              </a:rPr>
              <a:t>80% tych kosztów</a:t>
            </a:r>
            <a:r>
              <a:rPr lang="pl-PL" dirty="0">
                <a:solidFill>
                  <a:srgbClr val="0070C0"/>
                </a:solidFill>
              </a:rPr>
              <a:t>, nie więcej jednak niż 300% przeciętnego wynagrodzenia w danym roku na jednego uczestnika</a:t>
            </a:r>
            <a:r>
              <a:rPr lang="pl-PL" dirty="0" smtClean="0">
                <a:solidFill>
                  <a:srgbClr val="0070C0"/>
                </a:solidFill>
              </a:rPr>
              <a:t>,</a:t>
            </a:r>
          </a:p>
          <a:p>
            <a:pPr lvl="1" algn="just"/>
            <a:endParaRPr lang="pl-PL" dirty="0" smtClean="0"/>
          </a:p>
          <a:p>
            <a:pPr lvl="1" algn="just"/>
            <a:endParaRPr lang="pl-PL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l-PL" u="sng" dirty="0" smtClean="0"/>
              <a:t>w </a:t>
            </a:r>
            <a:r>
              <a:rPr lang="pl-PL" u="sng" dirty="0"/>
              <a:t>przypadku mikroprzedsiębiorstw </a:t>
            </a:r>
            <a:r>
              <a:rPr lang="pl-PL" sz="2000" b="1" dirty="0"/>
              <a:t>w wysokości 100%</a:t>
            </a:r>
            <a:r>
              <a:rPr lang="pl-PL" sz="2000" dirty="0"/>
              <a:t>, </a:t>
            </a:r>
            <a:r>
              <a:rPr lang="pl-PL" dirty="0"/>
              <a:t>nie więcej jednak niż 300% przeciętnego wynagrodzenia w danym roku na jednego </a:t>
            </a:r>
            <a:r>
              <a:rPr lang="pl-PL" dirty="0" smtClean="0"/>
              <a:t>uczestnika.</a:t>
            </a:r>
            <a:endParaRPr lang="pl-PL" dirty="0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240360" cy="104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59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ole tekstowe 30"/>
          <p:cNvSpPr txBox="1"/>
          <p:nvPr/>
        </p:nvSpPr>
        <p:spPr>
          <a:xfrm>
            <a:off x="146684" y="1897095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000" b="1" dirty="0" smtClean="0">
                <a:solidFill>
                  <a:schemeClr val="accent5">
                    <a:lumMod val="50000"/>
                  </a:schemeClr>
                </a:solidFill>
              </a:rPr>
              <a:t>PRACE INTERWENCYJNE</a:t>
            </a:r>
          </a:p>
        </p:txBody>
      </p:sp>
      <p:sp>
        <p:nvSpPr>
          <p:cNvPr id="34" name="Prostokąt 33"/>
          <p:cNvSpPr/>
          <p:nvPr/>
        </p:nvSpPr>
        <p:spPr>
          <a:xfrm>
            <a:off x="657073" y="2859794"/>
            <a:ext cx="799288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à"/>
            </a:pPr>
            <a:r>
              <a:rPr lang="pl-PL" sz="2000" dirty="0" smtClean="0"/>
              <a:t> zwrot części kosztów poniesionych na wynagrodzenia, nagrody </a:t>
            </a:r>
            <a:br>
              <a:rPr lang="pl-PL" sz="2000" dirty="0" smtClean="0"/>
            </a:br>
            <a:r>
              <a:rPr lang="pl-PL" sz="2000" dirty="0" smtClean="0"/>
              <a:t>i składki na ubezpieczenie społeczne</a:t>
            </a:r>
          </a:p>
          <a:p>
            <a:pPr>
              <a:lnSpc>
                <a:spcPct val="150000"/>
              </a:lnSpc>
              <a:buFont typeface="Wingdings" pitchFamily="2" charset="2"/>
              <a:buChar char="à"/>
            </a:pPr>
            <a:r>
              <a:rPr lang="pl-PL" sz="2000" dirty="0" smtClean="0"/>
              <a:t> umowa o pracę na okres minimum 9 miesięcy</a:t>
            </a:r>
          </a:p>
          <a:p>
            <a:pPr>
              <a:lnSpc>
                <a:spcPct val="150000"/>
              </a:lnSpc>
              <a:buFont typeface="Wingdings" pitchFamily="2" charset="2"/>
              <a:buChar char="à"/>
            </a:pPr>
            <a:r>
              <a:rPr lang="pl-PL" sz="2000" dirty="0" smtClean="0"/>
              <a:t> obowiązujące na umowie z bezrobotnym wynagrodzenie co najmniej najniższe krajowe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57073" y="570810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240360" cy="104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18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57073" y="570810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657073" y="2936934"/>
            <a:ext cx="7632848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dirty="0"/>
              <a:t>Refundacja w wysokości około </a:t>
            </a:r>
            <a:r>
              <a:rPr lang="pl-PL" sz="2000" b="1" dirty="0" smtClean="0">
                <a:solidFill>
                  <a:srgbClr val="FF0000"/>
                </a:solidFill>
              </a:rPr>
              <a:t>1 400,00 </a:t>
            </a:r>
            <a:r>
              <a:rPr lang="pl-PL" sz="2000" b="1" dirty="0">
                <a:solidFill>
                  <a:srgbClr val="FF0000"/>
                </a:solidFill>
              </a:rPr>
              <a:t>zł</a:t>
            </a:r>
            <a:r>
              <a:rPr lang="pl-PL" sz="2000" dirty="0">
                <a:solidFill>
                  <a:srgbClr val="FF0000"/>
                </a:solidFill>
              </a:rPr>
              <a:t>  miesięcznie</a:t>
            </a:r>
          </a:p>
          <a:p>
            <a:pPr>
              <a:lnSpc>
                <a:spcPct val="150000"/>
              </a:lnSpc>
            </a:pPr>
            <a:endParaRPr lang="pl-PL" sz="2000" dirty="0"/>
          </a:p>
          <a:p>
            <a:pPr>
              <a:lnSpc>
                <a:spcPct val="150000"/>
              </a:lnSpc>
            </a:pPr>
            <a:r>
              <a:rPr lang="pl-PL" dirty="0"/>
              <a:t>Utrzymanie stanowiska:</a:t>
            </a:r>
          </a:p>
          <a:p>
            <a:pPr>
              <a:lnSpc>
                <a:spcPct val="150000"/>
              </a:lnSpc>
              <a:buFont typeface="Wingdings" pitchFamily="2" charset="2"/>
              <a:buChar char="à"/>
            </a:pPr>
            <a:r>
              <a:rPr lang="pl-PL" dirty="0"/>
              <a:t> przy 6 miesiącach refundacji – 3 miesiące po zakończeniu </a:t>
            </a:r>
            <a:r>
              <a:rPr lang="pl-PL" dirty="0" smtClean="0"/>
              <a:t>refundacji</a:t>
            </a:r>
          </a:p>
          <a:p>
            <a:pPr>
              <a:lnSpc>
                <a:spcPct val="150000"/>
              </a:lnSpc>
              <a:buFont typeface="Wingdings" pitchFamily="2" charset="2"/>
              <a:buChar char="à"/>
            </a:pPr>
            <a:r>
              <a:rPr lang="pl-PL" dirty="0"/>
              <a:t> </a:t>
            </a:r>
            <a:r>
              <a:rPr lang="pl-PL" dirty="0" smtClean="0"/>
              <a:t>refundacje wypłacane miesięcznie </a:t>
            </a: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240360" cy="1049694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146684" y="1897095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000" b="1" dirty="0" smtClean="0">
                <a:solidFill>
                  <a:schemeClr val="accent5">
                    <a:lumMod val="50000"/>
                  </a:schemeClr>
                </a:solidFill>
              </a:rPr>
              <a:t>PRACE INTERWENCYJNE</a:t>
            </a:r>
          </a:p>
        </p:txBody>
      </p:sp>
    </p:spTree>
    <p:extLst>
      <p:ext uri="{BB962C8B-B14F-4D97-AF65-F5344CB8AC3E}">
        <p14:creationId xmlns:p14="http://schemas.microsoft.com/office/powerpoint/2010/main" val="317178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1632</TotalTime>
  <Words>467</Words>
  <Application>Microsoft Office PowerPoint</Application>
  <PresentationFormat>Pokaz na ekranie (4:3)</PresentationFormat>
  <Paragraphs>92</Paragraphs>
  <Slides>15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25" baseType="lpstr">
      <vt:lpstr>Arial</vt:lpstr>
      <vt:lpstr>Arial Narrow</vt:lpstr>
      <vt:lpstr>Calibri</vt:lpstr>
      <vt:lpstr>Calibri Light</vt:lpstr>
      <vt:lpstr>Cambria</vt:lpstr>
      <vt:lpstr>Lucida Calligraphy</vt:lpstr>
      <vt:lpstr>Roboto Light</vt:lpstr>
      <vt:lpstr>Times New Roman</vt:lpstr>
      <vt:lpstr>Wingdings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KLIMAT DLA PRZEDSIĘBIORCZOŚCI</dc:title>
  <dc:creator>Katarzyna Miłek-Konieczna</dc:creator>
  <cp:lastModifiedBy>Katarzyna Miłek-Konieczna</cp:lastModifiedBy>
  <cp:revision>180</cp:revision>
  <cp:lastPrinted>2021-09-27T08:27:33Z</cp:lastPrinted>
  <dcterms:created xsi:type="dcterms:W3CDTF">2019-05-29T07:02:02Z</dcterms:created>
  <dcterms:modified xsi:type="dcterms:W3CDTF">2024-03-05T11:41:46Z</dcterms:modified>
</cp:coreProperties>
</file>